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60"/>
  </p:normalViewPr>
  <p:slideViewPr>
    <p:cSldViewPr snapToGrid="0">
      <p:cViewPr varScale="1">
        <p:scale>
          <a:sx n="55" d="100"/>
          <a:sy n="55" d="100"/>
        </p:scale>
        <p:origin x="4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5AE3D-0B10-9F34-7DB2-D472E68B10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D161D-E179-5F2B-E008-C3B5ED15F5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1AA5650-3D90-2D77-BC32-E1B82B116527}"/>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5" name="Footer Placeholder 4">
            <a:extLst>
              <a:ext uri="{FF2B5EF4-FFF2-40B4-BE49-F238E27FC236}">
                <a16:creationId xmlns:a16="http://schemas.microsoft.com/office/drawing/2014/main" id="{CCD58161-3444-738C-4AB9-C8B2C8D6EB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1CCFF0-2C42-69D8-47D6-8E4B68015DBF}"/>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163479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428B2-8B9B-5409-71A9-155D560750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0C4753-C567-92DE-61EA-A6D7FCA7BE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C067D7-5A09-5A5A-DEDE-71D606E1E95D}"/>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5" name="Footer Placeholder 4">
            <a:extLst>
              <a:ext uri="{FF2B5EF4-FFF2-40B4-BE49-F238E27FC236}">
                <a16:creationId xmlns:a16="http://schemas.microsoft.com/office/drawing/2014/main" id="{7AC467DA-AFEB-B075-225B-212ED43E53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547A97-9C1A-3757-778E-F79F2DF1D03F}"/>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330724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9FFF62-508D-D93C-56B9-2BEA44DEA9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25885E-A24F-B060-19C6-2F05990AA4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8C24E8-E7B2-725E-AD81-2D4530664283}"/>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5" name="Footer Placeholder 4">
            <a:extLst>
              <a:ext uri="{FF2B5EF4-FFF2-40B4-BE49-F238E27FC236}">
                <a16:creationId xmlns:a16="http://schemas.microsoft.com/office/drawing/2014/main" id="{15EC6844-C2A1-D974-5459-02A476ED8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B61932-390A-7FD5-6386-7B840D4B1E3F}"/>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1881363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3F24A-9A8F-FE22-7F03-C9D128FB83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EDF3A1-2E9E-A245-C1C1-8BFE3AC338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1F527-4FBF-DE21-2373-2598C4E4E761}"/>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5" name="Footer Placeholder 4">
            <a:extLst>
              <a:ext uri="{FF2B5EF4-FFF2-40B4-BE49-F238E27FC236}">
                <a16:creationId xmlns:a16="http://schemas.microsoft.com/office/drawing/2014/main" id="{8D783762-04F7-42E5-6295-B4D9191312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1C34F6-76D8-0D6A-AC1F-B1B1FC8CCC99}"/>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1399746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30916-3979-C5AC-4CF0-00641C5859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629018-D39E-2AE8-0AD0-79F21519E1D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387A6A-4D29-7AD9-1D9D-2618831A52CC}"/>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5" name="Footer Placeholder 4">
            <a:extLst>
              <a:ext uri="{FF2B5EF4-FFF2-40B4-BE49-F238E27FC236}">
                <a16:creationId xmlns:a16="http://schemas.microsoft.com/office/drawing/2014/main" id="{926E279C-6CB9-2D5B-57DD-0509C10DF9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9CB12-C826-6041-BE21-BD3A73AE0FC6}"/>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2654637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A4F4E-8F2F-CB35-4CA0-37D9AD30E7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A5C5AB-024D-2CDA-B328-6EA60000C1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E76850-7D6E-E9AB-553A-A2E1C8A6FD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A9B4DE-6DD3-DAF3-6C4C-C0C6467406E2}"/>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6" name="Footer Placeholder 5">
            <a:extLst>
              <a:ext uri="{FF2B5EF4-FFF2-40B4-BE49-F238E27FC236}">
                <a16:creationId xmlns:a16="http://schemas.microsoft.com/office/drawing/2014/main" id="{367F5FE3-9724-5657-5323-7F36607E2E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142D7E-730B-622C-9DA9-7080B18BB525}"/>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3862176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25FA1-C3BC-0D2E-F8E6-7B623E6058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DB8019-82C0-E37F-A92C-A91807E3C9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23B205-8287-DE35-D7E2-CEECB8A8C3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303FB2-8730-C33D-14C3-3905465BEC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5F6797-0FB4-C5B9-7554-7D4E440D34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4AD8CA-6BA9-403F-F58A-50EF5E82A5A8}"/>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8" name="Footer Placeholder 7">
            <a:extLst>
              <a:ext uri="{FF2B5EF4-FFF2-40B4-BE49-F238E27FC236}">
                <a16:creationId xmlns:a16="http://schemas.microsoft.com/office/drawing/2014/main" id="{4332B42D-33ED-7513-9B47-030C3835AC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62466D-4984-BAAB-7E98-D1A97FF7919D}"/>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85687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CD69C-9271-EA4E-0045-2DA7AC2E68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4498BE-E8CB-C370-4597-CB0843FCC25F}"/>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4" name="Footer Placeholder 3">
            <a:extLst>
              <a:ext uri="{FF2B5EF4-FFF2-40B4-BE49-F238E27FC236}">
                <a16:creationId xmlns:a16="http://schemas.microsoft.com/office/drawing/2014/main" id="{9224B765-6C67-F63C-2718-1C10F08D86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33B3DF-2D50-71DE-2423-D5D2CD2F8F09}"/>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3972151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4055AF-0D4B-49E2-1D85-8F0280CE15F3}"/>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3" name="Footer Placeholder 2">
            <a:extLst>
              <a:ext uri="{FF2B5EF4-FFF2-40B4-BE49-F238E27FC236}">
                <a16:creationId xmlns:a16="http://schemas.microsoft.com/office/drawing/2014/main" id="{BCEC227D-E3AB-AA5D-26AE-504BA7141D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C82F99-131D-29DB-A353-3670A62E6ACF}"/>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11637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0A572-BB34-AD1C-3534-70D9FD1A53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F41596B-2411-A44C-8C8A-C33A7DE22F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768028-F418-FA2F-7DDF-1B1C5C946F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EF632D-F609-D18C-1D1F-210D602577DC}"/>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6" name="Footer Placeholder 5">
            <a:extLst>
              <a:ext uri="{FF2B5EF4-FFF2-40B4-BE49-F238E27FC236}">
                <a16:creationId xmlns:a16="http://schemas.microsoft.com/office/drawing/2014/main" id="{82EF1FE9-BEA3-B51D-0B0B-36B2281D3C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56A125-D1DE-2FB6-3B35-F5DCB39A730D}"/>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2487402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17357-B734-5C1A-4290-60A1769E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E9B3C8-3E85-D2C3-263A-7D8657E923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6C3294-45D2-12C3-D3F8-8B43B5C73D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7CD6B0-2FD3-BB61-0022-DC0BF165FF47}"/>
              </a:ext>
            </a:extLst>
          </p:cNvPr>
          <p:cNvSpPr>
            <a:spLocks noGrp="1"/>
          </p:cNvSpPr>
          <p:nvPr>
            <p:ph type="dt" sz="half" idx="10"/>
          </p:nvPr>
        </p:nvSpPr>
        <p:spPr/>
        <p:txBody>
          <a:bodyPr/>
          <a:lstStyle/>
          <a:p>
            <a:fld id="{2FE554A4-8570-4B2C-ACC3-0AA517D2F6B3}" type="datetimeFigureOut">
              <a:rPr lang="en-US" smtClean="0"/>
              <a:t>3/28/2025</a:t>
            </a:fld>
            <a:endParaRPr lang="en-US"/>
          </a:p>
        </p:txBody>
      </p:sp>
      <p:sp>
        <p:nvSpPr>
          <p:cNvPr id="6" name="Footer Placeholder 5">
            <a:extLst>
              <a:ext uri="{FF2B5EF4-FFF2-40B4-BE49-F238E27FC236}">
                <a16:creationId xmlns:a16="http://schemas.microsoft.com/office/drawing/2014/main" id="{A7ED1875-715B-D951-3C3E-9E5B18006C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B22CDB-8ED9-2082-F5C7-3903EF0B792D}"/>
              </a:ext>
            </a:extLst>
          </p:cNvPr>
          <p:cNvSpPr>
            <a:spLocks noGrp="1"/>
          </p:cNvSpPr>
          <p:nvPr>
            <p:ph type="sldNum" sz="quarter" idx="12"/>
          </p:nvPr>
        </p:nvSpPr>
        <p:spPr/>
        <p:txBody>
          <a:bodyPr/>
          <a:lstStyle/>
          <a:p>
            <a:fld id="{DDE93184-6804-4F4E-B085-DC868A9B6E78}" type="slidenum">
              <a:rPr lang="en-US" smtClean="0"/>
              <a:t>‹#›</a:t>
            </a:fld>
            <a:endParaRPr lang="en-US"/>
          </a:p>
        </p:txBody>
      </p:sp>
    </p:spTree>
    <p:extLst>
      <p:ext uri="{BB962C8B-B14F-4D97-AF65-F5344CB8AC3E}">
        <p14:creationId xmlns:p14="http://schemas.microsoft.com/office/powerpoint/2010/main" val="237533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91171B-2CBB-F059-5F0A-83C1D5B139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481992-840F-3897-0FC6-5ABE299F1E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1B64D-8B24-A4FC-1A29-49BA34C0B0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FE554A4-8570-4B2C-ACC3-0AA517D2F6B3}" type="datetimeFigureOut">
              <a:rPr lang="en-US" smtClean="0"/>
              <a:t>3/28/2025</a:t>
            </a:fld>
            <a:endParaRPr lang="en-US"/>
          </a:p>
        </p:txBody>
      </p:sp>
      <p:sp>
        <p:nvSpPr>
          <p:cNvPr id="5" name="Footer Placeholder 4">
            <a:extLst>
              <a:ext uri="{FF2B5EF4-FFF2-40B4-BE49-F238E27FC236}">
                <a16:creationId xmlns:a16="http://schemas.microsoft.com/office/drawing/2014/main" id="{766D4262-2EF3-651F-9F48-0AF90520D8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AD667EB-003F-8289-D66D-D107043E22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DE93184-6804-4F4E-B085-DC868A9B6E78}" type="slidenum">
              <a:rPr lang="en-US" smtClean="0"/>
              <a:t>‹#›</a:t>
            </a:fld>
            <a:endParaRPr lang="en-US"/>
          </a:p>
        </p:txBody>
      </p:sp>
    </p:spTree>
    <p:extLst>
      <p:ext uri="{BB962C8B-B14F-4D97-AF65-F5344CB8AC3E}">
        <p14:creationId xmlns:p14="http://schemas.microsoft.com/office/powerpoint/2010/main" val="2689265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28B6B-9783-48C7-01A4-E7776F1D1730}"/>
              </a:ext>
            </a:extLst>
          </p:cNvPr>
          <p:cNvSpPr>
            <a:spLocks noGrp="1"/>
          </p:cNvSpPr>
          <p:nvPr>
            <p:ph type="ctrTitle"/>
          </p:nvPr>
        </p:nvSpPr>
        <p:spPr/>
        <p:txBody>
          <a:bodyPr>
            <a:normAutofit/>
          </a:bodyPr>
          <a:lstStyle/>
          <a:p>
            <a:r>
              <a:rPr lang="en-ZA" dirty="0"/>
              <a:t>Fellowship Application</a:t>
            </a:r>
            <a:endParaRPr lang="en-US" dirty="0"/>
          </a:p>
        </p:txBody>
      </p:sp>
      <p:sp>
        <p:nvSpPr>
          <p:cNvPr id="3" name="Subtitle 2">
            <a:extLst>
              <a:ext uri="{FF2B5EF4-FFF2-40B4-BE49-F238E27FC236}">
                <a16:creationId xmlns:a16="http://schemas.microsoft.com/office/drawing/2014/main" id="{1F4BC584-7A7A-9F2B-F7B2-8FBE2C6F22E9}"/>
              </a:ext>
            </a:extLst>
          </p:cNvPr>
          <p:cNvSpPr>
            <a:spLocks noGrp="1"/>
          </p:cNvSpPr>
          <p:nvPr>
            <p:ph type="subTitle" idx="1"/>
          </p:nvPr>
        </p:nvSpPr>
        <p:spPr/>
        <p:txBody>
          <a:bodyPr>
            <a:normAutofit/>
          </a:bodyPr>
          <a:lstStyle/>
          <a:p>
            <a:r>
              <a:rPr lang="en-ZA" sz="4000" dirty="0"/>
              <a:t>VALIDATE Network</a:t>
            </a:r>
            <a:endParaRPr lang="en-US" sz="4000" dirty="0"/>
          </a:p>
        </p:txBody>
      </p:sp>
    </p:spTree>
    <p:extLst>
      <p:ext uri="{BB962C8B-B14F-4D97-AF65-F5344CB8AC3E}">
        <p14:creationId xmlns:p14="http://schemas.microsoft.com/office/powerpoint/2010/main" val="2912132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7DDB2-979B-F117-0011-A0C5AEE2F749}"/>
              </a:ext>
            </a:extLst>
          </p:cNvPr>
          <p:cNvSpPr>
            <a:spLocks noGrp="1"/>
          </p:cNvSpPr>
          <p:nvPr>
            <p:ph type="title"/>
          </p:nvPr>
        </p:nvSpPr>
        <p:spPr/>
        <p:txBody>
          <a:bodyPr/>
          <a:lstStyle/>
          <a:p>
            <a:r>
              <a:rPr lang="en-ZA" dirty="0"/>
              <a:t>Application form: 5. Lay summary</a:t>
            </a:r>
            <a:endParaRPr lang="en-US" dirty="0"/>
          </a:p>
        </p:txBody>
      </p:sp>
      <p:sp>
        <p:nvSpPr>
          <p:cNvPr id="3" name="Content Placeholder 2">
            <a:extLst>
              <a:ext uri="{FF2B5EF4-FFF2-40B4-BE49-F238E27FC236}">
                <a16:creationId xmlns:a16="http://schemas.microsoft.com/office/drawing/2014/main" id="{78DA3CBC-8E0E-F6C7-345E-AAB9F991617A}"/>
              </a:ext>
            </a:extLst>
          </p:cNvPr>
          <p:cNvSpPr>
            <a:spLocks noGrp="1"/>
          </p:cNvSpPr>
          <p:nvPr>
            <p:ph idx="1"/>
          </p:nvPr>
        </p:nvSpPr>
        <p:spPr/>
        <p:txBody>
          <a:bodyPr/>
          <a:lstStyle/>
          <a:p>
            <a:r>
              <a:rPr lang="en-ZA" dirty="0"/>
              <a:t>Max 300 words</a:t>
            </a:r>
            <a:br>
              <a:rPr lang="en-ZA" dirty="0"/>
            </a:br>
            <a:r>
              <a:rPr lang="en-ZA" dirty="0"/>
              <a:t>This will be posted on VALIDATE Network website if your project is funded, so do not include any confidential information</a:t>
            </a:r>
          </a:p>
          <a:p>
            <a:r>
              <a:rPr lang="en-ZA" dirty="0"/>
              <a:t>Use plain language</a:t>
            </a:r>
          </a:p>
          <a:p>
            <a:r>
              <a:rPr lang="en-ZA" dirty="0"/>
              <a:t>Avoid abbreviations</a:t>
            </a:r>
            <a:endParaRPr lang="en-US" dirty="0"/>
          </a:p>
          <a:p>
            <a:r>
              <a:rPr lang="en-ZA" dirty="0"/>
              <a:t>Do not include references</a:t>
            </a:r>
            <a:endParaRPr lang="en-US" dirty="0"/>
          </a:p>
        </p:txBody>
      </p:sp>
    </p:spTree>
    <p:extLst>
      <p:ext uri="{BB962C8B-B14F-4D97-AF65-F5344CB8AC3E}">
        <p14:creationId xmlns:p14="http://schemas.microsoft.com/office/powerpoint/2010/main" val="655814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21267-F099-B400-C04C-56ED9A881628}"/>
              </a:ext>
            </a:extLst>
          </p:cNvPr>
          <p:cNvSpPr>
            <a:spLocks noGrp="1"/>
          </p:cNvSpPr>
          <p:nvPr>
            <p:ph type="title"/>
          </p:nvPr>
        </p:nvSpPr>
        <p:spPr>
          <a:xfrm>
            <a:off x="838200" y="365125"/>
            <a:ext cx="10515600" cy="843565"/>
          </a:xfrm>
        </p:spPr>
        <p:txBody>
          <a:bodyPr/>
          <a:lstStyle/>
          <a:p>
            <a:r>
              <a:rPr lang="en-ZA" dirty="0"/>
              <a:t>Application form: 6. Scientific abstract</a:t>
            </a:r>
            <a:endParaRPr lang="en-US" dirty="0"/>
          </a:p>
        </p:txBody>
      </p:sp>
      <p:sp>
        <p:nvSpPr>
          <p:cNvPr id="3" name="Content Placeholder 2">
            <a:extLst>
              <a:ext uri="{FF2B5EF4-FFF2-40B4-BE49-F238E27FC236}">
                <a16:creationId xmlns:a16="http://schemas.microsoft.com/office/drawing/2014/main" id="{4B058995-BF36-9D7D-BD3E-09247C521677}"/>
              </a:ext>
            </a:extLst>
          </p:cNvPr>
          <p:cNvSpPr>
            <a:spLocks noGrp="1"/>
          </p:cNvSpPr>
          <p:nvPr>
            <p:ph idx="1"/>
          </p:nvPr>
        </p:nvSpPr>
        <p:spPr>
          <a:xfrm>
            <a:off x="838200" y="1208690"/>
            <a:ext cx="10515600" cy="5517931"/>
          </a:xfrm>
        </p:spPr>
        <p:txBody>
          <a:bodyPr/>
          <a:lstStyle/>
          <a:p>
            <a:r>
              <a:rPr lang="en-ZA" dirty="0"/>
              <a:t>Max 500 words</a:t>
            </a:r>
          </a:p>
          <a:p>
            <a:r>
              <a:rPr lang="en-ZA" dirty="0"/>
              <a:t>Clearly state the goals of the project</a:t>
            </a:r>
          </a:p>
          <a:p>
            <a:r>
              <a:rPr lang="en-ZA" dirty="0"/>
              <a:t>Briefly describe the methods you will </a:t>
            </a:r>
            <a:r>
              <a:rPr lang="en-ZA"/>
              <a:t>use and </a:t>
            </a:r>
            <a:r>
              <a:rPr lang="en-ZA" dirty="0"/>
              <a:t>the results you expect to get</a:t>
            </a:r>
          </a:p>
          <a:p>
            <a:r>
              <a:rPr lang="en-ZA" dirty="0"/>
              <a:t>Clearly state the significance of the project &amp; how it aligns with VALIDATE Network priorities</a:t>
            </a:r>
          </a:p>
          <a:p>
            <a:r>
              <a:rPr lang="en-ZA" dirty="0"/>
              <a:t>State the benefits for your career and expected collaborations</a:t>
            </a:r>
          </a:p>
          <a:p>
            <a:r>
              <a:rPr lang="en-ZA" dirty="0"/>
              <a:t>State future direction of research after the fellowship ends</a:t>
            </a:r>
          </a:p>
          <a:p>
            <a:r>
              <a:rPr lang="en-ZA" dirty="0"/>
              <a:t>Avoid having many abbreviations that make it look like an “alphabet-soup”</a:t>
            </a:r>
            <a:endParaRPr lang="en-US" dirty="0"/>
          </a:p>
          <a:p>
            <a:r>
              <a:rPr lang="en-ZA" dirty="0"/>
              <a:t>Do not include references</a:t>
            </a:r>
            <a:endParaRPr lang="en-US" dirty="0"/>
          </a:p>
          <a:p>
            <a:pPr marL="0" indent="0">
              <a:buNone/>
            </a:pPr>
            <a:endParaRPr lang="en-US" dirty="0"/>
          </a:p>
        </p:txBody>
      </p:sp>
    </p:spTree>
    <p:extLst>
      <p:ext uri="{BB962C8B-B14F-4D97-AF65-F5344CB8AC3E}">
        <p14:creationId xmlns:p14="http://schemas.microsoft.com/office/powerpoint/2010/main" val="2738792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BEB78-C0EE-49EC-A835-F35338B1BDC4}"/>
              </a:ext>
            </a:extLst>
          </p:cNvPr>
          <p:cNvSpPr>
            <a:spLocks noGrp="1"/>
          </p:cNvSpPr>
          <p:nvPr>
            <p:ph type="title"/>
          </p:nvPr>
        </p:nvSpPr>
        <p:spPr>
          <a:xfrm>
            <a:off x="838200" y="365126"/>
            <a:ext cx="10515600" cy="759482"/>
          </a:xfrm>
        </p:spPr>
        <p:txBody>
          <a:bodyPr/>
          <a:lstStyle/>
          <a:p>
            <a:r>
              <a:rPr lang="en-ZA" dirty="0"/>
              <a:t>Application form: 7. Description of project</a:t>
            </a:r>
            <a:endParaRPr lang="en-US" dirty="0"/>
          </a:p>
        </p:txBody>
      </p:sp>
      <p:sp>
        <p:nvSpPr>
          <p:cNvPr id="3" name="Content Placeholder 2">
            <a:extLst>
              <a:ext uri="{FF2B5EF4-FFF2-40B4-BE49-F238E27FC236}">
                <a16:creationId xmlns:a16="http://schemas.microsoft.com/office/drawing/2014/main" id="{41F05644-DB7C-4957-2355-71205B209B65}"/>
              </a:ext>
            </a:extLst>
          </p:cNvPr>
          <p:cNvSpPr>
            <a:spLocks noGrp="1"/>
          </p:cNvSpPr>
          <p:nvPr>
            <p:ph idx="1"/>
          </p:nvPr>
        </p:nvSpPr>
        <p:spPr>
          <a:xfrm>
            <a:off x="838200" y="1124608"/>
            <a:ext cx="10515600" cy="5052355"/>
          </a:xfrm>
        </p:spPr>
        <p:txBody>
          <a:bodyPr>
            <a:normAutofit lnSpcReduction="10000"/>
          </a:bodyPr>
          <a:lstStyle/>
          <a:p>
            <a:r>
              <a:rPr lang="en-ZA" dirty="0"/>
              <a:t>Max 1000 words</a:t>
            </a:r>
          </a:p>
          <a:p>
            <a:r>
              <a:rPr lang="en-ZA" dirty="0"/>
              <a:t>Use these sub-headings to make it easier for the reviewers to find the information they need for scoring your application:</a:t>
            </a:r>
          </a:p>
          <a:p>
            <a:pPr marL="914400" lvl="1" indent="-457200">
              <a:buAutoNum type="arabicPeriod"/>
            </a:pPr>
            <a:r>
              <a:rPr lang="en-ZA" dirty="0"/>
              <a:t>Scientific challenge being addressed</a:t>
            </a:r>
          </a:p>
          <a:p>
            <a:pPr marL="914400" lvl="1" indent="-457200">
              <a:buAutoNum type="arabicPeriod"/>
            </a:pPr>
            <a:r>
              <a:rPr lang="en-ZA" dirty="0"/>
              <a:t>Objectives &amp; milestones</a:t>
            </a:r>
          </a:p>
          <a:p>
            <a:pPr marL="914400" lvl="1" indent="-457200">
              <a:buAutoNum type="arabicPeriod"/>
            </a:pPr>
            <a:r>
              <a:rPr lang="en-ZA" dirty="0"/>
              <a:t>Methods</a:t>
            </a:r>
          </a:p>
          <a:p>
            <a:pPr marL="914400" lvl="1" indent="-457200">
              <a:buAutoNum type="arabicPeriod"/>
            </a:pPr>
            <a:r>
              <a:rPr lang="en-ZA" dirty="0"/>
              <a:t>Added value to other ongoing work</a:t>
            </a:r>
          </a:p>
          <a:p>
            <a:pPr marL="914400" lvl="1" indent="-457200">
              <a:buAutoNum type="arabicPeriod"/>
            </a:pPr>
            <a:r>
              <a:rPr lang="en-ZA" dirty="0"/>
              <a:t>How the project benefits from the participation of collaborators</a:t>
            </a:r>
          </a:p>
          <a:p>
            <a:r>
              <a:rPr lang="en-ZA" dirty="0"/>
              <a:t>Use references. They do not count towards the word count limit.</a:t>
            </a:r>
          </a:p>
          <a:p>
            <a:r>
              <a:rPr lang="en-ZA" dirty="0"/>
              <a:t>Provide a flow-chart that gives an overview of your project.</a:t>
            </a:r>
          </a:p>
          <a:p>
            <a:r>
              <a:rPr lang="en-ZA" dirty="0"/>
              <a:t>Do not go into too much detail in methods, especially if they are published methods and you can cite a reference.</a:t>
            </a:r>
            <a:endParaRPr lang="en-US" dirty="0"/>
          </a:p>
        </p:txBody>
      </p:sp>
    </p:spTree>
    <p:extLst>
      <p:ext uri="{BB962C8B-B14F-4D97-AF65-F5344CB8AC3E}">
        <p14:creationId xmlns:p14="http://schemas.microsoft.com/office/powerpoint/2010/main" val="1102654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D6ABC-FFF7-9E7E-447C-3826B2AAD49B}"/>
              </a:ext>
            </a:extLst>
          </p:cNvPr>
          <p:cNvSpPr>
            <a:spLocks noGrp="1"/>
          </p:cNvSpPr>
          <p:nvPr>
            <p:ph type="title"/>
          </p:nvPr>
        </p:nvSpPr>
        <p:spPr/>
        <p:txBody>
          <a:bodyPr/>
          <a:lstStyle/>
          <a:p>
            <a:r>
              <a:rPr lang="en-ZA" dirty="0"/>
              <a:t>Application form: 8. Continuing professional development</a:t>
            </a:r>
            <a:endParaRPr lang="en-US" dirty="0"/>
          </a:p>
        </p:txBody>
      </p:sp>
      <p:sp>
        <p:nvSpPr>
          <p:cNvPr id="3" name="Content Placeholder 2">
            <a:extLst>
              <a:ext uri="{FF2B5EF4-FFF2-40B4-BE49-F238E27FC236}">
                <a16:creationId xmlns:a16="http://schemas.microsoft.com/office/drawing/2014/main" id="{6F71E872-D8A6-988E-E3E4-07A134E745C8}"/>
              </a:ext>
            </a:extLst>
          </p:cNvPr>
          <p:cNvSpPr>
            <a:spLocks noGrp="1"/>
          </p:cNvSpPr>
          <p:nvPr>
            <p:ph idx="1"/>
          </p:nvPr>
        </p:nvSpPr>
        <p:spPr>
          <a:xfrm>
            <a:off x="838200" y="1825625"/>
            <a:ext cx="10515600" cy="4667250"/>
          </a:xfrm>
        </p:spPr>
        <p:txBody>
          <a:bodyPr>
            <a:normAutofit lnSpcReduction="10000"/>
          </a:bodyPr>
          <a:lstStyle/>
          <a:p>
            <a:r>
              <a:rPr lang="en-ZA" dirty="0"/>
              <a:t>Max 400 words</a:t>
            </a:r>
          </a:p>
          <a:p>
            <a:r>
              <a:rPr lang="en-ZA" dirty="0"/>
              <a:t>Describe how this fellowship will contribute to your career and professional development</a:t>
            </a:r>
          </a:p>
          <a:p>
            <a:r>
              <a:rPr lang="en-ZA" dirty="0"/>
              <a:t>You can use sub-headings to help provide the information in an easily readable and highly organised format. Here are some examples:</a:t>
            </a:r>
          </a:p>
          <a:p>
            <a:pPr lvl="1"/>
            <a:r>
              <a:rPr lang="en-ZA" dirty="0"/>
              <a:t>Obtain training in specific skills</a:t>
            </a:r>
          </a:p>
          <a:p>
            <a:pPr lvl="1"/>
            <a:r>
              <a:rPr lang="en-ZA" dirty="0"/>
              <a:t>Independent research funding makes you eligible for obtaining a position in your institution</a:t>
            </a:r>
          </a:p>
          <a:p>
            <a:pPr lvl="1"/>
            <a:r>
              <a:rPr lang="en-ZA" dirty="0"/>
              <a:t>Establishing national &amp; international collaborations</a:t>
            </a:r>
          </a:p>
          <a:p>
            <a:pPr lvl="1"/>
            <a:r>
              <a:rPr lang="en-ZA" dirty="0"/>
              <a:t>In a better position for obtaining future funding, since will have preliminary data</a:t>
            </a:r>
          </a:p>
          <a:p>
            <a:pPr marL="457200" lvl="1" indent="0">
              <a:buNone/>
            </a:pPr>
            <a:endParaRPr lang="en-US" dirty="0"/>
          </a:p>
        </p:txBody>
      </p:sp>
    </p:spTree>
    <p:extLst>
      <p:ext uri="{BB962C8B-B14F-4D97-AF65-F5344CB8AC3E}">
        <p14:creationId xmlns:p14="http://schemas.microsoft.com/office/powerpoint/2010/main" val="889683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E8AA6-CA26-9DBC-6A97-42F32583C028}"/>
              </a:ext>
            </a:extLst>
          </p:cNvPr>
          <p:cNvSpPr>
            <a:spLocks noGrp="1"/>
          </p:cNvSpPr>
          <p:nvPr>
            <p:ph type="title"/>
          </p:nvPr>
        </p:nvSpPr>
        <p:spPr/>
        <p:txBody>
          <a:bodyPr/>
          <a:lstStyle/>
          <a:p>
            <a:r>
              <a:rPr lang="en-ZA" dirty="0"/>
              <a:t>Application form: 9. Pathway to impact</a:t>
            </a:r>
            <a:endParaRPr lang="en-US" dirty="0"/>
          </a:p>
        </p:txBody>
      </p:sp>
      <p:sp>
        <p:nvSpPr>
          <p:cNvPr id="3" name="Content Placeholder 2">
            <a:extLst>
              <a:ext uri="{FF2B5EF4-FFF2-40B4-BE49-F238E27FC236}">
                <a16:creationId xmlns:a16="http://schemas.microsoft.com/office/drawing/2014/main" id="{A8063F14-3D7B-4EFC-BAFF-EBF190D4A8FF}"/>
              </a:ext>
            </a:extLst>
          </p:cNvPr>
          <p:cNvSpPr>
            <a:spLocks noGrp="1"/>
          </p:cNvSpPr>
          <p:nvPr>
            <p:ph idx="1"/>
          </p:nvPr>
        </p:nvSpPr>
        <p:spPr/>
        <p:txBody>
          <a:bodyPr>
            <a:normAutofit lnSpcReduction="10000"/>
          </a:bodyPr>
          <a:lstStyle/>
          <a:p>
            <a:r>
              <a:rPr lang="en-ZA" dirty="0"/>
              <a:t>Max 800 words</a:t>
            </a:r>
          </a:p>
          <a:p>
            <a:r>
              <a:rPr lang="en-US" dirty="0"/>
              <a:t>Outline what impact your project will have</a:t>
            </a:r>
          </a:p>
          <a:p>
            <a:r>
              <a:rPr lang="en-US" dirty="0"/>
              <a:t>Use references if needed</a:t>
            </a:r>
          </a:p>
          <a:p>
            <a:r>
              <a:rPr lang="en-ZA" dirty="0"/>
              <a:t>Use these sub-headings to make it easier for the reviewers to find the information they need for scoring your application</a:t>
            </a:r>
            <a:r>
              <a:rPr lang="en-US" dirty="0"/>
              <a:t>:</a:t>
            </a:r>
          </a:p>
          <a:p>
            <a:pPr marL="914400" lvl="1" indent="-457200">
              <a:buFont typeface="+mj-lt"/>
              <a:buAutoNum type="arabicPeriod"/>
            </a:pPr>
            <a:r>
              <a:rPr lang="en-GB" dirty="0">
                <a:effectLst/>
                <a:ea typeface="Calibri" panose="020F0502020204030204" pitchFamily="34" charset="0"/>
              </a:rPr>
              <a:t>vaccine development pathway</a:t>
            </a:r>
          </a:p>
          <a:p>
            <a:pPr marL="914400" lvl="1" indent="-457200">
              <a:buFont typeface="+mj-lt"/>
              <a:buAutoNum type="arabicPeriod"/>
            </a:pPr>
            <a:r>
              <a:rPr lang="en-GB" dirty="0">
                <a:effectLst/>
                <a:ea typeface="Calibri" panose="020F0502020204030204" pitchFamily="34" charset="0"/>
              </a:rPr>
              <a:t>local and/or international development priorities</a:t>
            </a:r>
          </a:p>
          <a:p>
            <a:pPr marL="914400" lvl="1" indent="-457200">
              <a:buFont typeface="+mj-lt"/>
              <a:buAutoNum type="arabicPeriod"/>
            </a:pPr>
            <a:r>
              <a:rPr lang="en-GB" dirty="0">
                <a:effectLst/>
                <a:ea typeface="Calibri" panose="020F0502020204030204" pitchFamily="34" charset="0"/>
              </a:rPr>
              <a:t>industry engagement</a:t>
            </a:r>
          </a:p>
          <a:p>
            <a:pPr marL="914400" lvl="1" indent="-457200">
              <a:buFont typeface="+mj-lt"/>
              <a:buAutoNum type="arabicPeriod"/>
            </a:pPr>
            <a:r>
              <a:rPr lang="en-GB" dirty="0">
                <a:effectLst/>
                <a:ea typeface="Calibri" panose="020F0502020204030204" pitchFamily="34" charset="0"/>
              </a:rPr>
              <a:t>obtaining follow-on funding from other sources</a:t>
            </a:r>
            <a:endParaRPr lang="en-US" dirty="0">
              <a:effectLst/>
              <a:ea typeface="Calibri" panose="020F0502020204030204" pitchFamily="34" charset="0"/>
            </a:endParaRPr>
          </a:p>
          <a:p>
            <a:pPr marL="914400" lvl="1" indent="-457200">
              <a:buFont typeface="+mj-lt"/>
              <a:buAutoNum type="arabicPeriod"/>
            </a:pPr>
            <a:r>
              <a:rPr lang="en-US" dirty="0">
                <a:ea typeface="Calibri" panose="020F0502020204030204" pitchFamily="34" charset="0"/>
              </a:rPr>
              <a:t>other impact</a:t>
            </a:r>
            <a:endParaRPr lang="en-US" dirty="0"/>
          </a:p>
        </p:txBody>
      </p:sp>
    </p:spTree>
    <p:extLst>
      <p:ext uri="{BB962C8B-B14F-4D97-AF65-F5344CB8AC3E}">
        <p14:creationId xmlns:p14="http://schemas.microsoft.com/office/powerpoint/2010/main" val="1173091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A688A-528E-C894-91C3-72E967E64D68}"/>
              </a:ext>
            </a:extLst>
          </p:cNvPr>
          <p:cNvSpPr>
            <a:spLocks noGrp="1"/>
          </p:cNvSpPr>
          <p:nvPr>
            <p:ph type="title"/>
          </p:nvPr>
        </p:nvSpPr>
        <p:spPr/>
        <p:txBody>
          <a:bodyPr/>
          <a:lstStyle/>
          <a:p>
            <a:r>
              <a:rPr lang="en-ZA" dirty="0"/>
              <a:t>Application form: 10.1. Budget</a:t>
            </a:r>
            <a:endParaRPr lang="en-US" dirty="0"/>
          </a:p>
        </p:txBody>
      </p:sp>
      <p:sp>
        <p:nvSpPr>
          <p:cNvPr id="3" name="Content Placeholder 2">
            <a:extLst>
              <a:ext uri="{FF2B5EF4-FFF2-40B4-BE49-F238E27FC236}">
                <a16:creationId xmlns:a16="http://schemas.microsoft.com/office/drawing/2014/main" id="{78CAA4B7-E464-894F-40D0-A393EE1A947A}"/>
              </a:ext>
            </a:extLst>
          </p:cNvPr>
          <p:cNvSpPr>
            <a:spLocks noGrp="1"/>
          </p:cNvSpPr>
          <p:nvPr>
            <p:ph idx="1"/>
          </p:nvPr>
        </p:nvSpPr>
        <p:spPr/>
        <p:txBody>
          <a:bodyPr/>
          <a:lstStyle/>
          <a:p>
            <a:r>
              <a:rPr lang="en-ZA" dirty="0"/>
              <a:t>Make sure you follow the VALIDATE guidelines</a:t>
            </a:r>
          </a:p>
          <a:p>
            <a:r>
              <a:rPr lang="en-ZA" dirty="0"/>
              <a:t>It is useful to first </a:t>
            </a:r>
            <a:r>
              <a:rPr lang="en-ZA" u="sng" dirty="0"/>
              <a:t>make a detailed budget in excel </a:t>
            </a:r>
            <a:r>
              <a:rPr lang="en-ZA" dirty="0"/>
              <a:t>to make sure you have covered everything you need and to make it easy to adjust the budget while you are working on the research plan</a:t>
            </a:r>
          </a:p>
          <a:p>
            <a:r>
              <a:rPr lang="en-ZA" dirty="0"/>
              <a:t>After you have finalised the budget and it has been approved by the finance office at your institution, you can then transfer the numbers for each category to the VALIDATE application form</a:t>
            </a:r>
            <a:endParaRPr lang="en-US" dirty="0"/>
          </a:p>
        </p:txBody>
      </p:sp>
    </p:spTree>
    <p:extLst>
      <p:ext uri="{BB962C8B-B14F-4D97-AF65-F5344CB8AC3E}">
        <p14:creationId xmlns:p14="http://schemas.microsoft.com/office/powerpoint/2010/main" val="1366968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D9282-42C1-E2A2-477A-18497C3B65D4}"/>
              </a:ext>
            </a:extLst>
          </p:cNvPr>
          <p:cNvSpPr>
            <a:spLocks noGrp="1"/>
          </p:cNvSpPr>
          <p:nvPr>
            <p:ph type="title"/>
          </p:nvPr>
        </p:nvSpPr>
        <p:spPr/>
        <p:txBody>
          <a:bodyPr/>
          <a:lstStyle/>
          <a:p>
            <a:r>
              <a:rPr lang="en-ZA" dirty="0"/>
              <a:t>Application form: 10.2. Salary explanation</a:t>
            </a:r>
            <a:endParaRPr lang="en-US" dirty="0"/>
          </a:p>
        </p:txBody>
      </p:sp>
      <p:sp>
        <p:nvSpPr>
          <p:cNvPr id="3" name="Content Placeholder 2">
            <a:extLst>
              <a:ext uri="{FF2B5EF4-FFF2-40B4-BE49-F238E27FC236}">
                <a16:creationId xmlns:a16="http://schemas.microsoft.com/office/drawing/2014/main" id="{C1A7F75E-5DBB-E0D4-F040-A4490402A5B4}"/>
              </a:ext>
            </a:extLst>
          </p:cNvPr>
          <p:cNvSpPr>
            <a:spLocks noGrp="1"/>
          </p:cNvSpPr>
          <p:nvPr>
            <p:ph idx="1"/>
          </p:nvPr>
        </p:nvSpPr>
        <p:spPr/>
        <p:txBody>
          <a:bodyPr/>
          <a:lstStyle/>
          <a:p>
            <a:r>
              <a:rPr lang="en-ZA" dirty="0"/>
              <a:t>See form for the details that need to be provided for you and every person who will get salary from this grant (e.g. technicians)</a:t>
            </a:r>
          </a:p>
          <a:p>
            <a:r>
              <a:rPr lang="en-ZA" dirty="0"/>
              <a:t>Note that VALIDATE does not fund students</a:t>
            </a:r>
            <a:endParaRPr lang="en-US" dirty="0"/>
          </a:p>
        </p:txBody>
      </p:sp>
    </p:spTree>
    <p:extLst>
      <p:ext uri="{BB962C8B-B14F-4D97-AF65-F5344CB8AC3E}">
        <p14:creationId xmlns:p14="http://schemas.microsoft.com/office/powerpoint/2010/main" val="448356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E7031-D2C0-B2E0-562E-DFD42D80CCB3}"/>
              </a:ext>
            </a:extLst>
          </p:cNvPr>
          <p:cNvSpPr>
            <a:spLocks noGrp="1"/>
          </p:cNvSpPr>
          <p:nvPr>
            <p:ph type="title"/>
          </p:nvPr>
        </p:nvSpPr>
        <p:spPr>
          <a:xfrm>
            <a:off x="838199" y="365126"/>
            <a:ext cx="10916653" cy="982412"/>
          </a:xfrm>
        </p:spPr>
        <p:txBody>
          <a:bodyPr/>
          <a:lstStyle/>
          <a:p>
            <a:r>
              <a:rPr lang="en-ZA" dirty="0"/>
              <a:t>Application form: 10.3. Resources justification</a:t>
            </a:r>
            <a:endParaRPr lang="en-US" dirty="0"/>
          </a:p>
        </p:txBody>
      </p:sp>
      <p:sp>
        <p:nvSpPr>
          <p:cNvPr id="3" name="Content Placeholder 2">
            <a:extLst>
              <a:ext uri="{FF2B5EF4-FFF2-40B4-BE49-F238E27FC236}">
                <a16:creationId xmlns:a16="http://schemas.microsoft.com/office/drawing/2014/main" id="{BC2B4F05-ECC2-DC89-CA72-E954F7AADA86}"/>
              </a:ext>
            </a:extLst>
          </p:cNvPr>
          <p:cNvSpPr>
            <a:spLocks noGrp="1"/>
          </p:cNvSpPr>
          <p:nvPr>
            <p:ph idx="1"/>
          </p:nvPr>
        </p:nvSpPr>
        <p:spPr>
          <a:xfrm>
            <a:off x="553454" y="1556752"/>
            <a:ext cx="11285620" cy="4936122"/>
          </a:xfrm>
        </p:spPr>
        <p:txBody>
          <a:bodyPr>
            <a:normAutofit lnSpcReduction="10000"/>
          </a:bodyPr>
          <a:lstStyle/>
          <a:p>
            <a:r>
              <a:rPr lang="en-ZA" dirty="0"/>
              <a:t>You must explain for each category in the budget how you came up with that number</a:t>
            </a:r>
          </a:p>
          <a:p>
            <a:r>
              <a:rPr lang="en-ZA" dirty="0"/>
              <a:t>Make sure that you provide enough detail so that the reviewer sees that your budget aligns with your research project objectives and milestones</a:t>
            </a:r>
          </a:p>
          <a:p>
            <a:r>
              <a:rPr lang="en-ZA" dirty="0"/>
              <a:t>The categories are:</a:t>
            </a:r>
          </a:p>
          <a:p>
            <a:pPr marL="914400" lvl="1" indent="-457200">
              <a:buFont typeface="+mj-lt"/>
              <a:buAutoNum type="arabicPeriod"/>
            </a:pPr>
            <a:r>
              <a:rPr lang="en-ZA" dirty="0"/>
              <a:t>Salaries</a:t>
            </a:r>
          </a:p>
          <a:p>
            <a:pPr marL="914400" lvl="1" indent="-457200">
              <a:buFont typeface="+mj-lt"/>
              <a:buAutoNum type="arabicPeriod"/>
            </a:pPr>
            <a:r>
              <a:rPr lang="en-ZA" dirty="0"/>
              <a:t>Consumables</a:t>
            </a:r>
          </a:p>
          <a:p>
            <a:pPr marL="914400" lvl="1" indent="-457200">
              <a:buFont typeface="+mj-lt"/>
              <a:buAutoNum type="arabicPeriod"/>
            </a:pPr>
            <a:r>
              <a:rPr lang="en-ZA" dirty="0"/>
              <a:t>Animals</a:t>
            </a:r>
          </a:p>
          <a:p>
            <a:pPr marL="914400" lvl="1" indent="-457200">
              <a:buFont typeface="+mj-lt"/>
              <a:buAutoNum type="arabicPeriod"/>
            </a:pPr>
            <a:r>
              <a:rPr lang="en-ZA" dirty="0"/>
              <a:t>Travel</a:t>
            </a:r>
          </a:p>
          <a:p>
            <a:pPr marL="914400" lvl="1" indent="-457200">
              <a:buFont typeface="+mj-lt"/>
              <a:buAutoNum type="arabicPeriod"/>
            </a:pPr>
            <a:r>
              <a:rPr lang="en-ZA" dirty="0"/>
              <a:t>Other costs: e.g., user fees for facilities, shipping costs</a:t>
            </a:r>
          </a:p>
          <a:p>
            <a:pPr marL="914400" lvl="1" indent="-457200">
              <a:buFont typeface="+mj-lt"/>
              <a:buAutoNum type="arabicPeriod"/>
            </a:pPr>
            <a:r>
              <a:rPr lang="en-ZA" dirty="0"/>
              <a:t>Indirect costs: max is 20% of direct costs. Check with your institution’s finance office</a:t>
            </a:r>
            <a:endParaRPr lang="en-US" dirty="0"/>
          </a:p>
        </p:txBody>
      </p:sp>
    </p:spTree>
    <p:extLst>
      <p:ext uri="{BB962C8B-B14F-4D97-AF65-F5344CB8AC3E}">
        <p14:creationId xmlns:p14="http://schemas.microsoft.com/office/powerpoint/2010/main" val="4088334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4C173-4A4D-C9F3-5569-46E7873A9F02}"/>
              </a:ext>
            </a:extLst>
          </p:cNvPr>
          <p:cNvSpPr>
            <a:spLocks noGrp="1"/>
          </p:cNvSpPr>
          <p:nvPr>
            <p:ph type="title"/>
          </p:nvPr>
        </p:nvSpPr>
        <p:spPr/>
        <p:txBody>
          <a:bodyPr/>
          <a:lstStyle/>
          <a:p>
            <a:r>
              <a:rPr lang="en-ZA" dirty="0"/>
              <a:t>Application form: 11.2. Use of human samples</a:t>
            </a:r>
            <a:endParaRPr lang="en-US" dirty="0"/>
          </a:p>
        </p:txBody>
      </p:sp>
      <p:sp>
        <p:nvSpPr>
          <p:cNvPr id="3" name="Content Placeholder 2">
            <a:extLst>
              <a:ext uri="{FF2B5EF4-FFF2-40B4-BE49-F238E27FC236}">
                <a16:creationId xmlns:a16="http://schemas.microsoft.com/office/drawing/2014/main" id="{0AE75660-94B7-960A-7C83-5E0F6AA36636}"/>
              </a:ext>
            </a:extLst>
          </p:cNvPr>
          <p:cNvSpPr>
            <a:spLocks noGrp="1"/>
          </p:cNvSpPr>
          <p:nvPr>
            <p:ph idx="1"/>
          </p:nvPr>
        </p:nvSpPr>
        <p:spPr/>
        <p:txBody>
          <a:bodyPr>
            <a:normAutofit lnSpcReduction="10000"/>
          </a:bodyPr>
          <a:lstStyle/>
          <a:p>
            <a:r>
              <a:rPr lang="en-US" dirty="0"/>
              <a:t>Max 1000 words</a:t>
            </a:r>
          </a:p>
          <a:p>
            <a:r>
              <a:rPr lang="en-US" dirty="0"/>
              <a:t>How will these samples be obtained?</a:t>
            </a:r>
          </a:p>
          <a:p>
            <a:pPr lvl="1"/>
            <a:r>
              <a:rPr lang="en-US" dirty="0"/>
              <a:t>Describe sample type and sample numbers</a:t>
            </a:r>
          </a:p>
          <a:p>
            <a:pPr lvl="1"/>
            <a:r>
              <a:rPr lang="en-US" dirty="0"/>
              <a:t>What variables will be considered: sex, disease status etc.</a:t>
            </a:r>
          </a:p>
          <a:p>
            <a:pPr lvl="1"/>
            <a:r>
              <a:rPr lang="en-US" dirty="0"/>
              <a:t>Provide estimates of statistical power</a:t>
            </a:r>
          </a:p>
          <a:p>
            <a:r>
              <a:rPr lang="en-US" dirty="0"/>
              <a:t>Confirm that you have appropriate ethical review and approval:</a:t>
            </a:r>
          </a:p>
          <a:p>
            <a:pPr lvl="1"/>
            <a:r>
              <a:rPr lang="en-US" dirty="0"/>
              <a:t>List approvals and from which committee</a:t>
            </a:r>
          </a:p>
          <a:p>
            <a:pPr lvl="1"/>
            <a:r>
              <a:rPr lang="en-US" dirty="0"/>
              <a:t>How was informed consent obtained?</a:t>
            </a:r>
          </a:p>
          <a:p>
            <a:r>
              <a:rPr lang="en-US" dirty="0"/>
              <a:t>Do you plan to import/export any of the samples? If yes, where and how?</a:t>
            </a:r>
          </a:p>
        </p:txBody>
      </p:sp>
    </p:spTree>
    <p:extLst>
      <p:ext uri="{BB962C8B-B14F-4D97-AF65-F5344CB8AC3E}">
        <p14:creationId xmlns:p14="http://schemas.microsoft.com/office/powerpoint/2010/main" val="1629294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B0DE9-BAB6-55B5-3883-9E17EAD23F56}"/>
              </a:ext>
            </a:extLst>
          </p:cNvPr>
          <p:cNvSpPr>
            <a:spLocks noGrp="1"/>
          </p:cNvSpPr>
          <p:nvPr>
            <p:ph type="title"/>
          </p:nvPr>
        </p:nvSpPr>
        <p:spPr>
          <a:xfrm>
            <a:off x="838200" y="365125"/>
            <a:ext cx="10796752" cy="675399"/>
          </a:xfrm>
        </p:spPr>
        <p:txBody>
          <a:bodyPr>
            <a:normAutofit fontScale="90000"/>
          </a:bodyPr>
          <a:lstStyle/>
          <a:p>
            <a:r>
              <a:rPr lang="en-ZA" dirty="0"/>
              <a:t>Application form: 11.3. Use of animal samples</a:t>
            </a:r>
            <a:endParaRPr lang="en-US" dirty="0"/>
          </a:p>
        </p:txBody>
      </p:sp>
      <p:sp>
        <p:nvSpPr>
          <p:cNvPr id="3" name="Content Placeholder 2">
            <a:extLst>
              <a:ext uri="{FF2B5EF4-FFF2-40B4-BE49-F238E27FC236}">
                <a16:creationId xmlns:a16="http://schemas.microsoft.com/office/drawing/2014/main" id="{CB4D6AF4-5DFA-5B54-55E2-BD946D33944E}"/>
              </a:ext>
            </a:extLst>
          </p:cNvPr>
          <p:cNvSpPr>
            <a:spLocks noGrp="1"/>
          </p:cNvSpPr>
          <p:nvPr>
            <p:ph idx="1"/>
          </p:nvPr>
        </p:nvSpPr>
        <p:spPr>
          <a:xfrm>
            <a:off x="838200" y="1366345"/>
            <a:ext cx="10996448" cy="5126530"/>
          </a:xfrm>
        </p:spPr>
        <p:txBody>
          <a:bodyPr/>
          <a:lstStyle/>
          <a:p>
            <a:r>
              <a:rPr lang="en-ZA" dirty="0"/>
              <a:t>Max 1000 words</a:t>
            </a:r>
          </a:p>
          <a:p>
            <a:r>
              <a:rPr lang="en-GB" dirty="0"/>
              <a:t>Describe, how you will (or did, if samples are already collected) work ethically, including personal and project licences</a:t>
            </a:r>
          </a:p>
          <a:p>
            <a:r>
              <a:rPr lang="en-GB" dirty="0"/>
              <a:t>Justify the species and numbers of animals being used in the project</a:t>
            </a:r>
          </a:p>
          <a:p>
            <a:r>
              <a:rPr lang="en-GB" dirty="0"/>
              <a:t>How does your project comply with the 3Rs?</a:t>
            </a:r>
          </a:p>
          <a:p>
            <a:pPr lvl="1"/>
            <a:r>
              <a:rPr lang="en-GB" sz="2800" dirty="0"/>
              <a:t>Reduction</a:t>
            </a:r>
            <a:endParaRPr lang="en-US" sz="2800" dirty="0"/>
          </a:p>
          <a:p>
            <a:pPr lvl="1"/>
            <a:r>
              <a:rPr lang="en-GB" sz="2800" dirty="0"/>
              <a:t>Refinement</a:t>
            </a:r>
            <a:endParaRPr lang="en-US" sz="2800" dirty="0"/>
          </a:p>
          <a:p>
            <a:pPr lvl="1"/>
            <a:r>
              <a:rPr lang="en-GB" sz="2800" dirty="0"/>
              <a:t>Replacement</a:t>
            </a:r>
          </a:p>
          <a:p>
            <a:r>
              <a:rPr lang="en-GB" dirty="0"/>
              <a:t>Do you plan to import/export animals or samples? If yes, how will this be done safely?</a:t>
            </a:r>
            <a:endParaRPr lang="en-ZA" dirty="0"/>
          </a:p>
          <a:p>
            <a:endParaRPr lang="en-US" dirty="0"/>
          </a:p>
        </p:txBody>
      </p:sp>
    </p:spTree>
    <p:extLst>
      <p:ext uri="{BB962C8B-B14F-4D97-AF65-F5344CB8AC3E}">
        <p14:creationId xmlns:p14="http://schemas.microsoft.com/office/powerpoint/2010/main" val="73726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AE391-51E9-1F4B-647C-A64AC80A65E8}"/>
              </a:ext>
            </a:extLst>
          </p:cNvPr>
          <p:cNvSpPr>
            <a:spLocks noGrp="1"/>
          </p:cNvSpPr>
          <p:nvPr>
            <p:ph type="title"/>
          </p:nvPr>
        </p:nvSpPr>
        <p:spPr>
          <a:xfrm>
            <a:off x="838200" y="365126"/>
            <a:ext cx="10515600" cy="769992"/>
          </a:xfrm>
        </p:spPr>
        <p:txBody>
          <a:bodyPr/>
          <a:lstStyle/>
          <a:p>
            <a:r>
              <a:rPr lang="en-ZA" dirty="0"/>
              <a:t>Required documents</a:t>
            </a:r>
            <a:endParaRPr lang="en-US" dirty="0"/>
          </a:p>
        </p:txBody>
      </p:sp>
      <p:sp>
        <p:nvSpPr>
          <p:cNvPr id="3" name="Content Placeholder 2">
            <a:extLst>
              <a:ext uri="{FF2B5EF4-FFF2-40B4-BE49-F238E27FC236}">
                <a16:creationId xmlns:a16="http://schemas.microsoft.com/office/drawing/2014/main" id="{6D4173D0-3AD5-48D4-62C5-02AE7F6C1513}"/>
              </a:ext>
            </a:extLst>
          </p:cNvPr>
          <p:cNvSpPr>
            <a:spLocks noGrp="1"/>
          </p:cNvSpPr>
          <p:nvPr>
            <p:ph idx="1"/>
          </p:nvPr>
        </p:nvSpPr>
        <p:spPr>
          <a:xfrm>
            <a:off x="838199" y="1135118"/>
            <a:ext cx="10597055" cy="5454867"/>
          </a:xfrm>
        </p:spPr>
        <p:txBody>
          <a:bodyPr>
            <a:normAutofit lnSpcReduction="10000"/>
          </a:bodyPr>
          <a:lstStyle/>
          <a:p>
            <a:r>
              <a:rPr lang="en-ZA" dirty="0"/>
              <a:t>Application form</a:t>
            </a:r>
          </a:p>
          <a:p>
            <a:r>
              <a:rPr lang="en-ZA" dirty="0"/>
              <a:t>CV</a:t>
            </a:r>
          </a:p>
          <a:p>
            <a:pPr lvl="1"/>
            <a:r>
              <a:rPr lang="en-ZA" dirty="0"/>
              <a:t>Max length: 2 pages/person</a:t>
            </a:r>
          </a:p>
          <a:p>
            <a:pPr lvl="1"/>
            <a:r>
              <a:rPr lang="en-ZA" dirty="0"/>
              <a:t>Font size: 10 or larger</a:t>
            </a:r>
          </a:p>
          <a:p>
            <a:pPr lvl="1"/>
            <a:r>
              <a:rPr lang="en-ZA" dirty="0"/>
              <a:t>From You and every collaborator</a:t>
            </a:r>
          </a:p>
          <a:p>
            <a:r>
              <a:rPr lang="en-ZA" dirty="0"/>
              <a:t>List of publications</a:t>
            </a:r>
          </a:p>
          <a:p>
            <a:pPr lvl="1"/>
            <a:r>
              <a:rPr lang="en-ZA" dirty="0"/>
              <a:t>Max length: 1 page/person</a:t>
            </a:r>
          </a:p>
          <a:p>
            <a:pPr lvl="1"/>
            <a:r>
              <a:rPr lang="en-ZA" dirty="0"/>
              <a:t>Font size: 10 or larger</a:t>
            </a:r>
          </a:p>
          <a:p>
            <a:pPr lvl="1"/>
            <a:r>
              <a:rPr lang="en-ZA" dirty="0"/>
              <a:t>From You and every collaborator</a:t>
            </a:r>
          </a:p>
          <a:p>
            <a:r>
              <a:rPr lang="en-ZA" dirty="0"/>
              <a:t>Letters of support</a:t>
            </a:r>
          </a:p>
          <a:p>
            <a:pPr lvl="1"/>
            <a:r>
              <a:rPr lang="en-ZA" dirty="0"/>
              <a:t>Every collaborator</a:t>
            </a:r>
          </a:p>
          <a:p>
            <a:pPr lvl="1"/>
            <a:r>
              <a:rPr lang="en-ZA" dirty="0"/>
              <a:t>Head of Department from where you work</a:t>
            </a:r>
          </a:p>
          <a:p>
            <a:pPr lvl="1"/>
            <a:r>
              <a:rPr lang="en-ZA" dirty="0"/>
              <a:t>Your research group leader who will serve as your mentor/sponsor</a:t>
            </a:r>
          </a:p>
          <a:p>
            <a:endParaRPr lang="en-US" dirty="0"/>
          </a:p>
        </p:txBody>
      </p:sp>
    </p:spTree>
    <p:extLst>
      <p:ext uri="{BB962C8B-B14F-4D97-AF65-F5344CB8AC3E}">
        <p14:creationId xmlns:p14="http://schemas.microsoft.com/office/powerpoint/2010/main" val="2713588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EA4D3-08B0-C0B8-F60F-99C8A0864E97}"/>
              </a:ext>
            </a:extLst>
          </p:cNvPr>
          <p:cNvSpPr>
            <a:spLocks noGrp="1"/>
          </p:cNvSpPr>
          <p:nvPr>
            <p:ph type="title"/>
          </p:nvPr>
        </p:nvSpPr>
        <p:spPr>
          <a:xfrm>
            <a:off x="838200" y="365125"/>
            <a:ext cx="10515600" cy="843565"/>
          </a:xfrm>
        </p:spPr>
        <p:txBody>
          <a:bodyPr/>
          <a:lstStyle/>
          <a:p>
            <a:r>
              <a:rPr lang="en-ZA" dirty="0"/>
              <a:t>CV: max allowed is 2 pages!</a:t>
            </a:r>
            <a:endParaRPr lang="en-US" dirty="0"/>
          </a:p>
        </p:txBody>
      </p:sp>
      <p:sp>
        <p:nvSpPr>
          <p:cNvPr id="3" name="Content Placeholder 2">
            <a:extLst>
              <a:ext uri="{FF2B5EF4-FFF2-40B4-BE49-F238E27FC236}">
                <a16:creationId xmlns:a16="http://schemas.microsoft.com/office/drawing/2014/main" id="{0D7F63F3-BE0A-03E0-6B55-84E967FE4896}"/>
              </a:ext>
            </a:extLst>
          </p:cNvPr>
          <p:cNvSpPr>
            <a:spLocks noGrp="1"/>
          </p:cNvSpPr>
          <p:nvPr>
            <p:ph idx="1"/>
          </p:nvPr>
        </p:nvSpPr>
        <p:spPr>
          <a:xfrm>
            <a:off x="838200" y="1208690"/>
            <a:ext cx="10912366" cy="5202620"/>
          </a:xfrm>
        </p:spPr>
        <p:txBody>
          <a:bodyPr>
            <a:normAutofit fontScale="92500"/>
          </a:bodyPr>
          <a:lstStyle/>
          <a:p>
            <a:r>
              <a:rPr lang="en-ZA" dirty="0"/>
              <a:t>Needed from you and every collaborator</a:t>
            </a:r>
          </a:p>
          <a:p>
            <a:r>
              <a:rPr lang="en-ZA" dirty="0"/>
              <a:t>Personal details &amp; contact information</a:t>
            </a:r>
          </a:p>
          <a:p>
            <a:r>
              <a:rPr lang="en-ZA" dirty="0"/>
              <a:t>Education</a:t>
            </a:r>
          </a:p>
          <a:p>
            <a:r>
              <a:rPr lang="en-ZA" dirty="0"/>
              <a:t>Personal statement: summarise career, list main accomplishments &amp;  provide career goals</a:t>
            </a:r>
          </a:p>
          <a:p>
            <a:r>
              <a:rPr lang="en-ZA" dirty="0"/>
              <a:t>Work experience</a:t>
            </a:r>
          </a:p>
          <a:p>
            <a:r>
              <a:rPr lang="en-ZA" dirty="0"/>
              <a:t>Grants &amp; Fellowships received: your role, year(s), name of project, funder</a:t>
            </a:r>
          </a:p>
          <a:p>
            <a:r>
              <a:rPr lang="en-ZA" dirty="0"/>
              <a:t>Awards received: year, name of award, funder</a:t>
            </a:r>
          </a:p>
          <a:p>
            <a:r>
              <a:rPr lang="en-ZA" dirty="0"/>
              <a:t>Teaching experience: list lectures given and students supervised</a:t>
            </a:r>
          </a:p>
          <a:p>
            <a:r>
              <a:rPr lang="en-ZA" dirty="0"/>
              <a:t>Memberships in scientific societies: year(s), society’s name, country</a:t>
            </a:r>
          </a:p>
          <a:p>
            <a:r>
              <a:rPr lang="en-ZA" dirty="0"/>
              <a:t>Volunteer &amp; Societal activities: year(s), describe activity and group</a:t>
            </a:r>
            <a:endParaRPr lang="en-US" dirty="0"/>
          </a:p>
        </p:txBody>
      </p:sp>
    </p:spTree>
    <p:extLst>
      <p:ext uri="{BB962C8B-B14F-4D97-AF65-F5344CB8AC3E}">
        <p14:creationId xmlns:p14="http://schemas.microsoft.com/office/powerpoint/2010/main" val="248724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C7F11-C8FE-A4EF-AB50-7C1161C2957B}"/>
              </a:ext>
            </a:extLst>
          </p:cNvPr>
          <p:cNvSpPr>
            <a:spLocks noGrp="1"/>
          </p:cNvSpPr>
          <p:nvPr>
            <p:ph type="title"/>
          </p:nvPr>
        </p:nvSpPr>
        <p:spPr>
          <a:xfrm>
            <a:off x="838200" y="365126"/>
            <a:ext cx="10515600" cy="833054"/>
          </a:xfrm>
        </p:spPr>
        <p:txBody>
          <a:bodyPr/>
          <a:lstStyle/>
          <a:p>
            <a:r>
              <a:rPr lang="en-ZA" dirty="0"/>
              <a:t>List of publications: max 1 page/person</a:t>
            </a:r>
            <a:endParaRPr lang="en-US" dirty="0"/>
          </a:p>
        </p:txBody>
      </p:sp>
      <p:sp>
        <p:nvSpPr>
          <p:cNvPr id="3" name="Content Placeholder 2">
            <a:extLst>
              <a:ext uri="{FF2B5EF4-FFF2-40B4-BE49-F238E27FC236}">
                <a16:creationId xmlns:a16="http://schemas.microsoft.com/office/drawing/2014/main" id="{66B4EABA-B4DE-F369-E3C1-6E54319B2F7E}"/>
              </a:ext>
            </a:extLst>
          </p:cNvPr>
          <p:cNvSpPr>
            <a:spLocks noGrp="1"/>
          </p:cNvSpPr>
          <p:nvPr>
            <p:ph idx="1"/>
          </p:nvPr>
        </p:nvSpPr>
        <p:spPr>
          <a:xfrm>
            <a:off x="838200" y="1429407"/>
            <a:ext cx="10515600" cy="4747556"/>
          </a:xfrm>
        </p:spPr>
        <p:txBody>
          <a:bodyPr/>
          <a:lstStyle/>
          <a:p>
            <a:r>
              <a:rPr lang="en-ZA" dirty="0"/>
              <a:t>Needed from you and every collaborator</a:t>
            </a:r>
          </a:p>
          <a:p>
            <a:r>
              <a:rPr lang="en-ZA" dirty="0"/>
              <a:t>Font size: 10 or larger</a:t>
            </a:r>
          </a:p>
          <a:p>
            <a:r>
              <a:rPr lang="en-ZA" dirty="0"/>
              <a:t>Give full citation: authors, title of publication, journal name, year, volume, pages</a:t>
            </a:r>
          </a:p>
          <a:p>
            <a:r>
              <a:rPr lang="en-ZA" dirty="0"/>
              <a:t>Be consistent in style</a:t>
            </a:r>
          </a:p>
          <a:p>
            <a:r>
              <a:rPr lang="en-US" dirty="0"/>
              <a:t>Use bold font for your name or underline it</a:t>
            </a:r>
          </a:p>
          <a:p>
            <a:r>
              <a:rPr lang="en-US" dirty="0"/>
              <a:t>If you have more papers than you can fit on 1 page, give link to </a:t>
            </a:r>
            <a:r>
              <a:rPr lang="en-US" dirty="0" err="1"/>
              <a:t>GoogleScholar</a:t>
            </a:r>
            <a:r>
              <a:rPr lang="en-US" dirty="0"/>
              <a:t>, ORCID or PubMed and state how many papers you have in total.</a:t>
            </a:r>
          </a:p>
        </p:txBody>
      </p:sp>
    </p:spTree>
    <p:extLst>
      <p:ext uri="{BB962C8B-B14F-4D97-AF65-F5344CB8AC3E}">
        <p14:creationId xmlns:p14="http://schemas.microsoft.com/office/powerpoint/2010/main" val="6930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88345-AE52-0EEB-7273-26D68E38F7C2}"/>
              </a:ext>
            </a:extLst>
          </p:cNvPr>
          <p:cNvSpPr>
            <a:spLocks noGrp="1"/>
          </p:cNvSpPr>
          <p:nvPr>
            <p:ph type="title"/>
          </p:nvPr>
        </p:nvSpPr>
        <p:spPr>
          <a:xfrm>
            <a:off x="838200" y="365126"/>
            <a:ext cx="10515600" cy="769992"/>
          </a:xfrm>
        </p:spPr>
        <p:txBody>
          <a:bodyPr/>
          <a:lstStyle/>
          <a:p>
            <a:r>
              <a:rPr lang="en-ZA" dirty="0"/>
              <a:t>Letters of support: Head of Department</a:t>
            </a:r>
            <a:endParaRPr lang="en-US" dirty="0"/>
          </a:p>
        </p:txBody>
      </p:sp>
      <p:sp>
        <p:nvSpPr>
          <p:cNvPr id="3" name="Content Placeholder 2">
            <a:extLst>
              <a:ext uri="{FF2B5EF4-FFF2-40B4-BE49-F238E27FC236}">
                <a16:creationId xmlns:a16="http://schemas.microsoft.com/office/drawing/2014/main" id="{D6D08432-1AD6-4B46-913B-2DAA7FB359E9}"/>
              </a:ext>
            </a:extLst>
          </p:cNvPr>
          <p:cNvSpPr>
            <a:spLocks noGrp="1"/>
          </p:cNvSpPr>
          <p:nvPr>
            <p:ph idx="1"/>
          </p:nvPr>
        </p:nvSpPr>
        <p:spPr>
          <a:xfrm>
            <a:off x="838200" y="1051034"/>
            <a:ext cx="10607566" cy="5441840"/>
          </a:xfrm>
        </p:spPr>
        <p:txBody>
          <a:bodyPr>
            <a:normAutofit/>
          </a:bodyPr>
          <a:lstStyle/>
          <a:p>
            <a:r>
              <a:rPr lang="en-ZA" dirty="0"/>
              <a:t>Describe your position and duties</a:t>
            </a:r>
          </a:p>
          <a:p>
            <a:r>
              <a:rPr lang="en-ZA" dirty="0"/>
              <a:t>Describe research environment: </a:t>
            </a:r>
          </a:p>
          <a:p>
            <a:pPr lvl="1"/>
            <a:r>
              <a:rPr lang="en-ZA" dirty="0"/>
              <a:t>National research priorities?</a:t>
            </a:r>
          </a:p>
          <a:p>
            <a:pPr lvl="1"/>
            <a:r>
              <a:rPr lang="en-ZA" dirty="0"/>
              <a:t>Location &amp; interactions with local, national and international scientists working on the pathogen</a:t>
            </a:r>
          </a:p>
          <a:p>
            <a:pPr lvl="1"/>
            <a:r>
              <a:rPr lang="en-ZA" dirty="0"/>
              <a:t>Number of investigators &amp; students</a:t>
            </a:r>
          </a:p>
          <a:p>
            <a:pPr lvl="1"/>
            <a:r>
              <a:rPr lang="en-ZA" dirty="0"/>
              <a:t>Scientific environment: Seminars, visiting scientists, etc.</a:t>
            </a:r>
          </a:p>
          <a:p>
            <a:pPr lvl="1"/>
            <a:r>
              <a:rPr lang="en-ZA" dirty="0"/>
              <a:t>What support is available for early-career scientists</a:t>
            </a:r>
          </a:p>
          <a:p>
            <a:pPr lvl="1"/>
            <a:r>
              <a:rPr lang="en-ZA" dirty="0"/>
              <a:t>Who will be your mentor/sponsor</a:t>
            </a:r>
          </a:p>
          <a:p>
            <a:pPr lvl="1"/>
            <a:r>
              <a:rPr lang="en-ZA" dirty="0"/>
              <a:t>Statement that you will be allowed to spend 80-100% of your time and effort on the activities described in your fellowship application</a:t>
            </a:r>
          </a:p>
          <a:p>
            <a:pPr lvl="1"/>
            <a:r>
              <a:rPr lang="en-ZA" dirty="0"/>
              <a:t>Research space that will be assigned to you: office, lab etc.</a:t>
            </a:r>
          </a:p>
          <a:p>
            <a:pPr lvl="1"/>
            <a:r>
              <a:rPr lang="en-ZA" dirty="0"/>
              <a:t>Shared research infrastructure available to you</a:t>
            </a:r>
            <a:endParaRPr lang="en-US" dirty="0"/>
          </a:p>
        </p:txBody>
      </p:sp>
    </p:spTree>
    <p:extLst>
      <p:ext uri="{BB962C8B-B14F-4D97-AF65-F5344CB8AC3E}">
        <p14:creationId xmlns:p14="http://schemas.microsoft.com/office/powerpoint/2010/main" val="995707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122AC-3D1A-1DF7-05BE-996B00A7B5B7}"/>
              </a:ext>
            </a:extLst>
          </p:cNvPr>
          <p:cNvSpPr>
            <a:spLocks noGrp="1"/>
          </p:cNvSpPr>
          <p:nvPr>
            <p:ph type="title"/>
          </p:nvPr>
        </p:nvSpPr>
        <p:spPr>
          <a:xfrm>
            <a:off x="838200" y="365126"/>
            <a:ext cx="10515600" cy="1116834"/>
          </a:xfrm>
        </p:spPr>
        <p:txBody>
          <a:bodyPr>
            <a:normAutofit fontScale="90000"/>
          </a:bodyPr>
          <a:lstStyle/>
          <a:p>
            <a:r>
              <a:rPr lang="en-ZA" dirty="0"/>
              <a:t>Letter of support: Group leader who will be your local mentor/sponsor</a:t>
            </a:r>
            <a:endParaRPr lang="en-US" dirty="0"/>
          </a:p>
        </p:txBody>
      </p:sp>
      <p:sp>
        <p:nvSpPr>
          <p:cNvPr id="3" name="Content Placeholder 2">
            <a:extLst>
              <a:ext uri="{FF2B5EF4-FFF2-40B4-BE49-F238E27FC236}">
                <a16:creationId xmlns:a16="http://schemas.microsoft.com/office/drawing/2014/main" id="{90BAD940-7C01-EF65-F00A-87695EEECC2E}"/>
              </a:ext>
            </a:extLst>
          </p:cNvPr>
          <p:cNvSpPr>
            <a:spLocks noGrp="1"/>
          </p:cNvSpPr>
          <p:nvPr>
            <p:ph idx="1"/>
          </p:nvPr>
        </p:nvSpPr>
        <p:spPr>
          <a:xfrm>
            <a:off x="409903" y="1604907"/>
            <a:ext cx="11382703" cy="5032375"/>
          </a:xfrm>
        </p:spPr>
        <p:txBody>
          <a:bodyPr>
            <a:normAutofit lnSpcReduction="10000"/>
          </a:bodyPr>
          <a:lstStyle/>
          <a:p>
            <a:r>
              <a:rPr lang="en-ZA" dirty="0"/>
              <a:t>Summarise previous scientific work on the pathogen and methods used</a:t>
            </a:r>
          </a:p>
          <a:p>
            <a:r>
              <a:rPr lang="en-ZA" dirty="0"/>
              <a:t>Prior interaction with you: how long and what kind of interaction?</a:t>
            </a:r>
          </a:p>
          <a:p>
            <a:r>
              <a:rPr lang="en-ZA" dirty="0"/>
              <a:t>Any shared research projects/grants/publications?</a:t>
            </a:r>
          </a:p>
          <a:p>
            <a:r>
              <a:rPr lang="en-ZA" dirty="0"/>
              <a:t>State clearly that the person agrees to be your mentor for the VALIDATE project</a:t>
            </a:r>
          </a:p>
          <a:p>
            <a:r>
              <a:rPr lang="en-ZA" dirty="0"/>
              <a:t>Describe what kind of mentoring this person will provide:</a:t>
            </a:r>
          </a:p>
          <a:p>
            <a:pPr lvl="1"/>
            <a:r>
              <a:rPr lang="en-ZA" dirty="0"/>
              <a:t>Regular meetings to discuss project and career: state timing and format</a:t>
            </a:r>
          </a:p>
          <a:p>
            <a:pPr lvl="1"/>
            <a:r>
              <a:rPr lang="en-ZA" dirty="0"/>
              <a:t>Other support: </a:t>
            </a:r>
          </a:p>
          <a:p>
            <a:pPr lvl="2"/>
            <a:r>
              <a:rPr lang="en-ZA" dirty="0"/>
              <a:t>review manuscripts and provide feedback on them</a:t>
            </a:r>
          </a:p>
          <a:p>
            <a:pPr lvl="2"/>
            <a:r>
              <a:rPr lang="en-ZA" dirty="0"/>
              <a:t>review grant applications and provide feedback on them</a:t>
            </a:r>
          </a:p>
          <a:p>
            <a:pPr lvl="2"/>
            <a:r>
              <a:rPr lang="en-ZA" dirty="0"/>
              <a:t>provide feedback on oral presentations</a:t>
            </a:r>
          </a:p>
          <a:p>
            <a:pPr lvl="2"/>
            <a:r>
              <a:rPr lang="en-ZA" dirty="0"/>
              <a:t>help in establishing collaborative network locally, nationally and internationally</a:t>
            </a:r>
            <a:endParaRPr lang="en-US" dirty="0"/>
          </a:p>
          <a:p>
            <a:pPr lvl="2"/>
            <a:endParaRPr lang="en-US" dirty="0"/>
          </a:p>
        </p:txBody>
      </p:sp>
    </p:spTree>
    <p:extLst>
      <p:ext uri="{BB962C8B-B14F-4D97-AF65-F5344CB8AC3E}">
        <p14:creationId xmlns:p14="http://schemas.microsoft.com/office/powerpoint/2010/main" val="3343720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AA2DC-0E1F-DE23-F3B6-572ECACB9AC1}"/>
              </a:ext>
            </a:extLst>
          </p:cNvPr>
          <p:cNvSpPr>
            <a:spLocks noGrp="1"/>
          </p:cNvSpPr>
          <p:nvPr>
            <p:ph type="title"/>
          </p:nvPr>
        </p:nvSpPr>
        <p:spPr>
          <a:xfrm>
            <a:off x="838200" y="365125"/>
            <a:ext cx="10515600" cy="1085303"/>
          </a:xfrm>
        </p:spPr>
        <p:txBody>
          <a:bodyPr/>
          <a:lstStyle/>
          <a:p>
            <a:r>
              <a:rPr lang="en-ZA" dirty="0"/>
              <a:t>Letter of support: every collaborator</a:t>
            </a:r>
            <a:endParaRPr lang="en-US" dirty="0"/>
          </a:p>
        </p:txBody>
      </p:sp>
      <p:sp>
        <p:nvSpPr>
          <p:cNvPr id="3" name="Content Placeholder 2">
            <a:extLst>
              <a:ext uri="{FF2B5EF4-FFF2-40B4-BE49-F238E27FC236}">
                <a16:creationId xmlns:a16="http://schemas.microsoft.com/office/drawing/2014/main" id="{1D30F0B9-4262-8276-2200-1E8EF8043630}"/>
              </a:ext>
            </a:extLst>
          </p:cNvPr>
          <p:cNvSpPr>
            <a:spLocks noGrp="1"/>
          </p:cNvSpPr>
          <p:nvPr>
            <p:ph idx="1"/>
          </p:nvPr>
        </p:nvSpPr>
        <p:spPr>
          <a:xfrm>
            <a:off x="838200" y="1450428"/>
            <a:ext cx="10515600" cy="5307724"/>
          </a:xfrm>
        </p:spPr>
        <p:txBody>
          <a:bodyPr>
            <a:normAutofit lnSpcReduction="10000"/>
          </a:bodyPr>
          <a:lstStyle/>
          <a:p>
            <a:r>
              <a:rPr lang="en-ZA" dirty="0"/>
              <a:t>Briefly summarise scientific career</a:t>
            </a:r>
          </a:p>
          <a:p>
            <a:r>
              <a:rPr lang="en-ZA" dirty="0"/>
              <a:t>Briefly summarise previous scientific work on the pathogen and methods used</a:t>
            </a:r>
          </a:p>
          <a:p>
            <a:r>
              <a:rPr lang="en-ZA" dirty="0"/>
              <a:t>Prior interaction with you: how long and what kind of interaction? Any joint publications or joint mentoring of students?</a:t>
            </a:r>
          </a:p>
          <a:p>
            <a:r>
              <a:rPr lang="en-US" dirty="0"/>
              <a:t>State how this person will contribute to your VALIDATE project</a:t>
            </a:r>
          </a:p>
          <a:p>
            <a:pPr lvl="1"/>
            <a:r>
              <a:rPr lang="en-US" dirty="0"/>
              <a:t>Research</a:t>
            </a:r>
          </a:p>
          <a:p>
            <a:pPr lvl="1"/>
            <a:r>
              <a:rPr lang="en-US" dirty="0"/>
              <a:t>Career advancement</a:t>
            </a:r>
          </a:p>
          <a:p>
            <a:r>
              <a:rPr lang="en-US" dirty="0"/>
              <a:t>How long and how frequent will the interaction be?</a:t>
            </a:r>
          </a:p>
          <a:p>
            <a:r>
              <a:rPr lang="en-US" dirty="0"/>
              <a:t>State that agrees with VALIDATE privacy policy</a:t>
            </a:r>
          </a:p>
          <a:p>
            <a:r>
              <a:rPr lang="en-US" dirty="0"/>
              <a:t>This should </a:t>
            </a:r>
            <a:r>
              <a:rPr lang="en-US" b="1" dirty="0"/>
              <a:t>not be a “cheer-leading letter”. Stay with the facts that provide useful information, and do not praise the project.</a:t>
            </a:r>
          </a:p>
        </p:txBody>
      </p:sp>
    </p:spTree>
    <p:extLst>
      <p:ext uri="{BB962C8B-B14F-4D97-AF65-F5344CB8AC3E}">
        <p14:creationId xmlns:p14="http://schemas.microsoft.com/office/powerpoint/2010/main" val="35574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D0F20-1907-C02E-7A09-A7C511FC9F2A}"/>
              </a:ext>
            </a:extLst>
          </p:cNvPr>
          <p:cNvSpPr>
            <a:spLocks noGrp="1"/>
          </p:cNvSpPr>
          <p:nvPr>
            <p:ph type="title"/>
          </p:nvPr>
        </p:nvSpPr>
        <p:spPr/>
        <p:txBody>
          <a:bodyPr/>
          <a:lstStyle/>
          <a:p>
            <a:r>
              <a:rPr lang="en-ZA" dirty="0"/>
              <a:t>Application form: 3. Career</a:t>
            </a:r>
            <a:endParaRPr lang="en-US" dirty="0"/>
          </a:p>
        </p:txBody>
      </p:sp>
      <p:sp>
        <p:nvSpPr>
          <p:cNvPr id="3" name="Content Placeholder 2">
            <a:extLst>
              <a:ext uri="{FF2B5EF4-FFF2-40B4-BE49-F238E27FC236}">
                <a16:creationId xmlns:a16="http://schemas.microsoft.com/office/drawing/2014/main" id="{82205B4A-B858-2736-E66B-96D268BBEE02}"/>
              </a:ext>
            </a:extLst>
          </p:cNvPr>
          <p:cNvSpPr>
            <a:spLocks noGrp="1"/>
          </p:cNvSpPr>
          <p:nvPr>
            <p:ph idx="1"/>
          </p:nvPr>
        </p:nvSpPr>
        <p:spPr/>
        <p:txBody>
          <a:bodyPr/>
          <a:lstStyle/>
          <a:p>
            <a:r>
              <a:rPr lang="en-ZA" dirty="0"/>
              <a:t>Max 400 words</a:t>
            </a:r>
          </a:p>
          <a:p>
            <a:r>
              <a:rPr lang="en-ZA" dirty="0"/>
              <a:t>Summarise your career and main accomplishments:</a:t>
            </a:r>
          </a:p>
          <a:p>
            <a:pPr lvl="1"/>
            <a:r>
              <a:rPr lang="en-ZA" dirty="0"/>
              <a:t>Research focus</a:t>
            </a:r>
          </a:p>
          <a:p>
            <a:pPr lvl="1"/>
            <a:r>
              <a:rPr lang="en-ZA" dirty="0"/>
              <a:t>Main research findings</a:t>
            </a:r>
          </a:p>
          <a:p>
            <a:pPr lvl="1"/>
            <a:r>
              <a:rPr lang="en-ZA" dirty="0"/>
              <a:t>Number of publications</a:t>
            </a:r>
          </a:p>
          <a:p>
            <a:pPr lvl="1"/>
            <a:r>
              <a:rPr lang="en-ZA" dirty="0"/>
              <a:t>Prior funding &amp; scholarships/fellowships received</a:t>
            </a:r>
          </a:p>
          <a:p>
            <a:pPr lvl="1"/>
            <a:r>
              <a:rPr lang="en-ZA" dirty="0"/>
              <a:t>Awards</a:t>
            </a:r>
          </a:p>
          <a:p>
            <a:pPr lvl="1"/>
            <a:r>
              <a:rPr lang="en-ZA" dirty="0"/>
              <a:t>Teaching experience</a:t>
            </a:r>
            <a:endParaRPr lang="en-US" dirty="0"/>
          </a:p>
        </p:txBody>
      </p:sp>
    </p:spTree>
    <p:extLst>
      <p:ext uri="{BB962C8B-B14F-4D97-AF65-F5344CB8AC3E}">
        <p14:creationId xmlns:p14="http://schemas.microsoft.com/office/powerpoint/2010/main" val="1958398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7D076-38EF-4D22-668D-0C696848E17B}"/>
              </a:ext>
            </a:extLst>
          </p:cNvPr>
          <p:cNvSpPr>
            <a:spLocks noGrp="1"/>
          </p:cNvSpPr>
          <p:nvPr>
            <p:ph type="title"/>
          </p:nvPr>
        </p:nvSpPr>
        <p:spPr/>
        <p:txBody>
          <a:bodyPr/>
          <a:lstStyle/>
          <a:p>
            <a:r>
              <a:rPr lang="en-ZA" dirty="0"/>
              <a:t>Application form: 4. Research project title</a:t>
            </a:r>
            <a:endParaRPr lang="en-US" dirty="0"/>
          </a:p>
        </p:txBody>
      </p:sp>
      <p:sp>
        <p:nvSpPr>
          <p:cNvPr id="3" name="Content Placeholder 2">
            <a:extLst>
              <a:ext uri="{FF2B5EF4-FFF2-40B4-BE49-F238E27FC236}">
                <a16:creationId xmlns:a16="http://schemas.microsoft.com/office/drawing/2014/main" id="{6A055588-D26C-8E5F-80C0-7415787C4B7F}"/>
              </a:ext>
            </a:extLst>
          </p:cNvPr>
          <p:cNvSpPr>
            <a:spLocks noGrp="1"/>
          </p:cNvSpPr>
          <p:nvPr>
            <p:ph idx="1"/>
          </p:nvPr>
        </p:nvSpPr>
        <p:spPr/>
        <p:txBody>
          <a:bodyPr/>
          <a:lstStyle/>
          <a:p>
            <a:r>
              <a:rPr lang="en-ZA" dirty="0"/>
              <a:t>Make it informative &amp; clear</a:t>
            </a:r>
          </a:p>
          <a:p>
            <a:r>
              <a:rPr lang="en-ZA" dirty="0"/>
              <a:t>Avoid abbreviations</a:t>
            </a:r>
            <a:endParaRPr lang="en-US" dirty="0"/>
          </a:p>
        </p:txBody>
      </p:sp>
    </p:spTree>
    <p:extLst>
      <p:ext uri="{BB962C8B-B14F-4D97-AF65-F5344CB8AC3E}">
        <p14:creationId xmlns:p14="http://schemas.microsoft.com/office/powerpoint/2010/main" val="2730779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118</TotalTime>
  <Words>1364</Words>
  <Application>Microsoft Office PowerPoint</Application>
  <PresentationFormat>Widescreen</PresentationFormat>
  <Paragraphs>159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Aptos</vt:lpstr>
      <vt:lpstr>Aptos Display</vt:lpstr>
      <vt:lpstr>Arial</vt:lpstr>
      <vt:lpstr>Office Theme</vt:lpstr>
      <vt:lpstr>Fellowship Application</vt:lpstr>
      <vt:lpstr>Required documents</vt:lpstr>
      <vt:lpstr>CV: max allowed is 2 pages!</vt:lpstr>
      <vt:lpstr>List of publications: max 1 page/person</vt:lpstr>
      <vt:lpstr>Letters of support: Head of Department</vt:lpstr>
      <vt:lpstr>Letter of support: Group leader who will be your local mentor/sponsor</vt:lpstr>
      <vt:lpstr>Letter of support: every collaborator</vt:lpstr>
      <vt:lpstr>Application form: 3. Career</vt:lpstr>
      <vt:lpstr>Application form: 4. Research project title</vt:lpstr>
      <vt:lpstr>Application form: 5. Lay summary</vt:lpstr>
      <vt:lpstr>Application form: 6. Scientific abstract</vt:lpstr>
      <vt:lpstr>Application form: 7. Description of project</vt:lpstr>
      <vt:lpstr>Application form: 8. Continuing professional development</vt:lpstr>
      <vt:lpstr>Application form: 9. Pathway to impact</vt:lpstr>
      <vt:lpstr>Application form: 10.1. Budget</vt:lpstr>
      <vt:lpstr>Application form: 10.2. Salary explanation</vt:lpstr>
      <vt:lpstr>Application form: 10.3. Resources justification</vt:lpstr>
      <vt:lpstr>Application form: 11.2. Use of human samples</vt:lpstr>
      <vt:lpstr>Application form: 11.3. Use of animal samples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Fellowship Application</dc:title>
  <dc:creator>Helena Kuivaniemi</dc:creator>
  <cp:lastModifiedBy>Fortuin, S, Dr [sueretaf@sun.ac.za]</cp:lastModifiedBy>
  <cp:revision>18</cp:revision>
  <dcterms:created xsi:type="dcterms:W3CDTF">2025-03-04T20:55:29Z</dcterms:created>
  <dcterms:modified xsi:type="dcterms:W3CDTF">2025-03-28T12:51:09Z</dcterms:modified>
</cp:coreProperties>
</file>